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6" r:id="rId4"/>
    <p:sldId id="267" r:id="rId5"/>
    <p:sldId id="268" r:id="rId6"/>
    <p:sldId id="269" r:id="rId7"/>
    <p:sldId id="270" r:id="rId8"/>
    <p:sldId id="271" r:id="rId9"/>
    <p:sldId id="260" r:id="rId10"/>
    <p:sldId id="261" r:id="rId11"/>
    <p:sldId id="272" r:id="rId12"/>
    <p:sldId id="262" r:id="rId13"/>
    <p:sldId id="263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C734-33C0-4F47-9035-8A959172213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C52D5BE-2AC5-4B24-9B1D-2CCAF916C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C734-33C0-4F47-9035-8A959172213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D5BE-2AC5-4B24-9B1D-2CCAF916C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C734-33C0-4F47-9035-8A959172213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D5BE-2AC5-4B24-9B1D-2CCAF916C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C734-33C0-4F47-9035-8A959172213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D5BE-2AC5-4B24-9B1D-2CCAF916C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C734-33C0-4F47-9035-8A959172213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D5BE-2AC5-4B24-9B1D-2CCAF916C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C734-33C0-4F47-9035-8A959172213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D5BE-2AC5-4B24-9B1D-2CCAF916C9C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C734-33C0-4F47-9035-8A959172213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D5BE-2AC5-4B24-9B1D-2CCAF916C9C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C734-33C0-4F47-9035-8A959172213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D5BE-2AC5-4B24-9B1D-2CCAF916C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C734-33C0-4F47-9035-8A959172213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D5BE-2AC5-4B24-9B1D-2CCAF916C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C734-33C0-4F47-9035-8A959172213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D5BE-2AC5-4B24-9B1D-2CCAF916C9C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C734-33C0-4F47-9035-8A959172213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D5BE-2AC5-4B24-9B1D-2CCAF916C9C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58CC734-33C0-4F47-9035-8A959172213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AC52D5BE-2AC5-4B24-9B1D-2CCAF916C9C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1600200"/>
            <a:ext cx="3886200" cy="15240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Army OPORD </a:t>
            </a:r>
            <a:r>
              <a:rPr lang="en-US" dirty="0" smtClean="0"/>
              <a:t>Brief on ambush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048000"/>
            <a:ext cx="3886200" cy="18256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Student’s Name</a:t>
            </a:r>
          </a:p>
          <a:p>
            <a:pPr algn="ctr"/>
            <a:r>
              <a:rPr lang="en-US" dirty="0" smtClean="0"/>
              <a:t>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Task Organization (</a:t>
            </a:r>
            <a:r>
              <a:rPr lang="en-US" b="1" cap="none" dirty="0" err="1"/>
              <a:t>Cont</a:t>
            </a:r>
            <a:r>
              <a:rPr lang="en-US" b="1" cap="none" dirty="0"/>
              <a:t>)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3352800" cy="3733800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dirty="0" smtClean="0"/>
              <a:t>Assault Unit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Likely designated the Main Effort (ME). 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Responsible for 1/2 of the kill zone. </a:t>
            </a:r>
            <a:r>
              <a:rPr lang="en-US" dirty="0" smtClean="0"/>
              <a:t>–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Responsible </a:t>
            </a:r>
            <a:r>
              <a:rPr lang="en-US" dirty="0"/>
              <a:t>for actions on the objective. 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Responsible for sweeping the Kill Zone.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Responsible </a:t>
            </a:r>
            <a:r>
              <a:rPr lang="en-US" dirty="0"/>
              <a:t>for searching the Kill Zone.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May </a:t>
            </a:r>
            <a:r>
              <a:rPr lang="en-US" dirty="0"/>
              <a:t>fulfill EPW Team duties.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May </a:t>
            </a:r>
            <a:r>
              <a:rPr lang="en-US" dirty="0"/>
              <a:t>fulfill Aid &amp; Litter Team duties.</a:t>
            </a:r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1026" name="Picture 2" descr="C:\Users\The Host Senior\Pictures\fig5-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475949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none" dirty="0" smtClean="0"/>
              <a:t>Task Organization: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696200" cy="3733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Attachments- Considering the type of enemy that the ambush patrol plans to attack, the patrol leader has to utilize attachments to provide a supported unit to the ambushing squad.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Ambush locations- When choosing ambush locations, the patrol leader utilizes aerial </a:t>
            </a:r>
            <a:r>
              <a:rPr lang="en-US" b="1" dirty="0"/>
              <a:t>photos, personal </a:t>
            </a:r>
            <a:r>
              <a:rPr lang="en-US" b="1" dirty="0" smtClean="0"/>
              <a:t>reconnaissance,</a:t>
            </a:r>
            <a:endParaRPr lang="en-US" b="1" dirty="0"/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maps, </a:t>
            </a:r>
            <a:r>
              <a:rPr lang="en-US" b="1" dirty="0"/>
              <a:t>and </a:t>
            </a:r>
            <a:r>
              <a:rPr lang="en-US" b="1" dirty="0" smtClean="0"/>
              <a:t>satellite imagery.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Time Consideration- Time can have various impacts on ambush patrol. How time is utilized can either reduce or create friction. For instance, </a:t>
            </a:r>
            <a:r>
              <a:rPr lang="en-US" b="1" dirty="0"/>
              <a:t>requiring </a:t>
            </a:r>
            <a:r>
              <a:rPr lang="en-US" b="1" dirty="0" smtClean="0"/>
              <a:t>troops </a:t>
            </a:r>
            <a:r>
              <a:rPr lang="en-US" b="1" dirty="0"/>
              <a:t>to return to friendly lines at a </a:t>
            </a:r>
            <a:r>
              <a:rPr lang="en-US" b="1" dirty="0" smtClean="0"/>
              <a:t>given </a:t>
            </a:r>
            <a:r>
              <a:rPr lang="en-US" b="1" dirty="0"/>
              <a:t>time. </a:t>
            </a:r>
          </a:p>
          <a:p>
            <a:pPr>
              <a:buFont typeface="Wingdings" pitchFamily="2" charset="2"/>
              <a:buChar char="v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82662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Planning for ambush: </a:t>
            </a:r>
            <a:r>
              <a:rPr lang="en-US" b="1" cap="none" dirty="0" smtClean="0"/>
              <a:t>Equipment Considerations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4343400" cy="3733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Equipping the ambush patrol appropriately can determine the success or failure of the ambush.</a:t>
            </a:r>
          </a:p>
          <a:p>
            <a:r>
              <a:rPr lang="en-US" b="1" dirty="0" smtClean="0"/>
              <a:t>The PL must choose the only equipment that is necessary for the ambush mission</a:t>
            </a:r>
          </a:p>
          <a:p>
            <a:r>
              <a:rPr lang="en-US" b="1" dirty="0" smtClean="0"/>
              <a:t>Rehearsals on the usage of the equipment is very vital. </a:t>
            </a:r>
          </a:p>
          <a:p>
            <a:r>
              <a:rPr lang="en-US" b="1" dirty="0" smtClean="0"/>
              <a:t> Gear and equipment must consider human factors and weather. </a:t>
            </a:r>
          </a:p>
          <a:p>
            <a:r>
              <a:rPr lang="en-US" b="1" dirty="0"/>
              <a:t>Examples of required items: utility uniform</a:t>
            </a:r>
            <a:r>
              <a:rPr lang="en-US" b="1" dirty="0" smtClean="0"/>
              <a:t>, flak </a:t>
            </a:r>
            <a:r>
              <a:rPr lang="en-US" b="1" dirty="0"/>
              <a:t>jacket, </a:t>
            </a:r>
            <a:r>
              <a:rPr lang="en-US" b="1" dirty="0" smtClean="0"/>
              <a:t>FLC</a:t>
            </a:r>
            <a:r>
              <a:rPr lang="en-US" b="1" dirty="0"/>
              <a:t>, red-lens </a:t>
            </a:r>
            <a:r>
              <a:rPr lang="en-US" b="1" dirty="0" err="1"/>
              <a:t>flashlight,</a:t>
            </a:r>
            <a:r>
              <a:rPr lang="en-US" b="1" dirty="0" err="1" smtClean="0"/>
              <a:t>warming</a:t>
            </a:r>
            <a:r>
              <a:rPr lang="en-US" b="1" dirty="0" smtClean="0"/>
              <a:t> </a:t>
            </a:r>
            <a:r>
              <a:rPr lang="en-US" b="1" dirty="0"/>
              <a:t>layers, </a:t>
            </a:r>
            <a:r>
              <a:rPr lang="en-US" b="1" dirty="0" smtClean="0"/>
              <a:t>weapons cleaning gear, </a:t>
            </a:r>
            <a:r>
              <a:rPr lang="en-US" b="1" dirty="0"/>
              <a:t>water, </a:t>
            </a:r>
            <a:r>
              <a:rPr lang="en-US" b="1" dirty="0" smtClean="0"/>
              <a:t>food</a:t>
            </a:r>
            <a:r>
              <a:rPr lang="en-US" b="1" dirty="0"/>
              <a:t>, </a:t>
            </a:r>
            <a:r>
              <a:rPr lang="en-US" b="1" dirty="0" err="1" smtClean="0"/>
              <a:t>etc</a:t>
            </a:r>
            <a:endParaRPr lang="en-US" b="1" dirty="0"/>
          </a:p>
        </p:txBody>
      </p:sp>
      <p:pic>
        <p:nvPicPr>
          <p:cNvPr id="10242" name="Picture 2" descr="C:\Users\The Host Senior\Pictures\opord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62" y="1676400"/>
            <a:ext cx="404593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he Host Senior\Pictures\mrap-e14195628169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61" y="3657601"/>
            <a:ext cx="4173591" cy="22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6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none" dirty="0"/>
              <a:t>Equipment Considerations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2003"/>
            <a:ext cx="4289354" cy="3733800"/>
          </a:xfrm>
        </p:spPr>
        <p:txBody>
          <a:bodyPr>
            <a:normAutofit fontScale="92500" lnSpcReduction="20000"/>
          </a:bodyPr>
          <a:lstStyle/>
          <a:p>
            <a:pPr indent="-285750">
              <a:buFont typeface="Wingdings" pitchFamily="2" charset="2"/>
              <a:buChar char="v"/>
            </a:pPr>
            <a:r>
              <a:rPr lang="en-US" dirty="0" smtClean="0"/>
              <a:t>Additional </a:t>
            </a:r>
            <a:r>
              <a:rPr lang="en-US" dirty="0"/>
              <a:t>inorganic gear and equipment to assist in </a:t>
            </a:r>
            <a:r>
              <a:rPr lang="en-US" dirty="0" smtClean="0"/>
              <a:t>moving to and from objective area. </a:t>
            </a:r>
            <a:r>
              <a:rPr lang="en-US" dirty="0"/>
              <a:t>E.g. carabineers, Swiss-seats, and safety lines </a:t>
            </a:r>
            <a:r>
              <a:rPr lang="en-US" dirty="0" smtClean="0"/>
              <a:t>night vision devices</a:t>
            </a:r>
          </a:p>
          <a:p>
            <a:pPr indent="-285750">
              <a:buFont typeface="Wingdings" pitchFamily="2" charset="2"/>
              <a:buChar char="v"/>
            </a:pPr>
            <a:r>
              <a:rPr lang="en-US" dirty="0" smtClean="0"/>
              <a:t>Items that  </a:t>
            </a:r>
            <a:r>
              <a:rPr lang="en-US" dirty="0"/>
              <a:t>can </a:t>
            </a:r>
            <a:r>
              <a:rPr lang="en-US" dirty="0" smtClean="0"/>
              <a:t>heighten </a:t>
            </a:r>
            <a:r>
              <a:rPr lang="en-US" dirty="0"/>
              <a:t>Command and </a:t>
            </a:r>
            <a:r>
              <a:rPr lang="en-US" dirty="0" smtClean="0"/>
              <a:t>Control. They </a:t>
            </a:r>
            <a:r>
              <a:rPr lang="en-US" dirty="0"/>
              <a:t>may include Claymore mines, Site Exploitation kits and EPW </a:t>
            </a:r>
            <a:r>
              <a:rPr lang="en-US" dirty="0" smtClean="0"/>
              <a:t>kits. </a:t>
            </a:r>
          </a:p>
          <a:p>
            <a:pPr indent="-285750">
              <a:buFont typeface="Wingdings" pitchFamily="2" charset="2"/>
              <a:buChar char="v"/>
            </a:pPr>
            <a:r>
              <a:rPr lang="en-US" dirty="0" smtClean="0"/>
              <a:t>Optical </a:t>
            </a:r>
            <a:r>
              <a:rPr lang="en-US" dirty="0"/>
              <a:t>devices will enable the ambush patrol to better </a:t>
            </a:r>
            <a:r>
              <a:rPr lang="en-US" dirty="0" smtClean="0"/>
              <a:t>observations.</a:t>
            </a:r>
          </a:p>
          <a:p>
            <a:pPr indent="-285750">
              <a:buFont typeface="Wingdings" pitchFamily="2" charset="2"/>
              <a:buChar char="v"/>
            </a:pPr>
            <a:r>
              <a:rPr lang="en-US" dirty="0" smtClean="0"/>
              <a:t>Non-traditional and </a:t>
            </a:r>
            <a:r>
              <a:rPr lang="en-US" dirty="0"/>
              <a:t>inorganic </a:t>
            </a:r>
            <a:r>
              <a:rPr lang="en-US" dirty="0" smtClean="0"/>
              <a:t>communication </a:t>
            </a:r>
            <a:r>
              <a:rPr lang="en-US" dirty="0"/>
              <a:t>devices will </a:t>
            </a:r>
            <a:r>
              <a:rPr lang="en-US" dirty="0" smtClean="0"/>
              <a:t>improve </a:t>
            </a:r>
            <a:r>
              <a:rPr lang="en-US" dirty="0"/>
              <a:t>the PL’s command and control. </a:t>
            </a:r>
            <a:endParaRPr lang="en-US" dirty="0"/>
          </a:p>
        </p:txBody>
      </p:sp>
      <p:pic>
        <p:nvPicPr>
          <p:cNvPr id="11266" name="Picture 2" descr="C:\Users\The Host Senior\Pictures\opord 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54" y="1371600"/>
            <a:ext cx="4397446" cy="380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Having a detailed and a clear plan on how to conduct an ambush is key the success of a mission. </a:t>
            </a:r>
          </a:p>
          <a:p>
            <a:r>
              <a:rPr lang="en-US" dirty="0" smtClean="0"/>
              <a:t>A good ambush should create disruption and disorganize he enemy’s scheme of movement</a:t>
            </a:r>
          </a:p>
          <a:p>
            <a:r>
              <a:rPr lang="en-US" dirty="0" smtClean="0"/>
              <a:t>Patrol bases play an important ole for conducting constant patrolling operations. </a:t>
            </a:r>
          </a:p>
          <a:p>
            <a:r>
              <a:rPr lang="en-US" dirty="0" smtClean="0"/>
              <a:t>Understanding how to launch a successful ambush helps creating havoc on the enemy.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7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Operation order (OPORD) refers to a directive that a leader gives to his junior leaders to ensure that there is a coordinated performance of a given order. </a:t>
            </a:r>
          </a:p>
          <a:p>
            <a:r>
              <a:rPr lang="en-US" sz="2400" dirty="0" smtClean="0"/>
              <a:t>An ambush refers is a surprise attack using fire or any other destructive means from a concealed position upon a temporarily or moving enemy target.  </a:t>
            </a:r>
            <a:endParaRPr lang="en-US" sz="2400" dirty="0" smtClean="0"/>
          </a:p>
          <a:p>
            <a:r>
              <a:rPr lang="en-US" sz="2400" dirty="0" smtClean="0"/>
              <a:t>Ambushes use surprise as a paramount tool and is launched at a place or time that the enemy is not prepared.</a:t>
            </a:r>
          </a:p>
          <a:p>
            <a:r>
              <a:rPr lang="en-US" sz="2400" dirty="0" smtClean="0"/>
              <a:t>An ambush is basically launched to destroy the troops of the enemy as well as their equipment, which reduces the combat effectiveness of the enemy. 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Situation: </a:t>
            </a:r>
            <a:r>
              <a:rPr lang="en-US" b="1" cap="none" dirty="0" smtClean="0"/>
              <a:t>The Terrain Analysis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886200" cy="37338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Terrain- </a:t>
            </a:r>
            <a:r>
              <a:rPr lang="en-US" sz="2400" dirty="0" smtClean="0"/>
              <a:t>Terrain defines the area of operations well as area of interest, advantages disadvantages </a:t>
            </a:r>
            <a:r>
              <a:rPr lang="en-US" sz="2400" dirty="0" smtClean="0"/>
              <a:t>to </a:t>
            </a:r>
            <a:r>
              <a:rPr lang="en-US" sz="2400" dirty="0" smtClean="0"/>
              <a:t>both friendly and enemy forces. </a:t>
            </a:r>
            <a:r>
              <a:rPr lang="en-US" sz="2400" dirty="0" smtClean="0"/>
              <a:t> They </a:t>
            </a:r>
            <a:r>
              <a:rPr lang="en-US" sz="2400" dirty="0" smtClean="0"/>
              <a:t>are abbreviated</a:t>
            </a:r>
            <a:r>
              <a:rPr lang="en-US" sz="2400" b="1" dirty="0" smtClean="0"/>
              <a:t> AOKOC</a:t>
            </a:r>
            <a:r>
              <a:rPr lang="en-US" sz="2400" dirty="0" smtClean="0"/>
              <a:t>: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Avenues of approach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Observation and field of fire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Key </a:t>
            </a:r>
            <a:r>
              <a:rPr lang="en-US" sz="2200" dirty="0" smtClean="0"/>
              <a:t>terrain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dirty="0" smtClean="0"/>
              <a:t>Obstacles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dirty="0" smtClean="0"/>
              <a:t>Cover and </a:t>
            </a:r>
            <a:r>
              <a:rPr lang="en-US" sz="2200" dirty="0" smtClean="0"/>
              <a:t>Concealment</a:t>
            </a:r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Terrain can have such features as hill,  ridge, valley, Saddle and depression. </a:t>
            </a:r>
            <a:endParaRPr lang="en-US" sz="26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28800"/>
            <a:ext cx="4800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92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Situation: </a:t>
            </a:r>
            <a:r>
              <a:rPr lang="en-US" b="1" cap="none" dirty="0"/>
              <a:t>The Terrain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419600" cy="4038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b="1" dirty="0" smtClean="0"/>
              <a:t>Avenues of approach- </a:t>
            </a:r>
            <a:r>
              <a:rPr lang="en-US" sz="1600" dirty="0" smtClean="0"/>
              <a:t>For example, hills and valleys conceal the movement of troops. However, they provide good hiding places. </a:t>
            </a:r>
          </a:p>
          <a:p>
            <a:pPr>
              <a:buFont typeface="Wingdings" pitchFamily="2" charset="2"/>
              <a:buChar char="q"/>
            </a:pPr>
            <a:r>
              <a:rPr lang="en-US" sz="1600" b="1" dirty="0" smtClean="0"/>
              <a:t>Observation and field of fire- </a:t>
            </a:r>
            <a:r>
              <a:rPr lang="en-US" sz="1600" dirty="0" smtClean="0"/>
              <a:t>Determine the locations that can provide good view points or allow covering the terrain with direct fire. </a:t>
            </a:r>
          </a:p>
          <a:p>
            <a:pPr>
              <a:buFont typeface="Wingdings" pitchFamily="2" charset="2"/>
              <a:buChar char="q"/>
            </a:pPr>
            <a:r>
              <a:rPr lang="en-US" sz="1600" b="1" dirty="0" smtClean="0"/>
              <a:t>Key Terrain- </a:t>
            </a:r>
            <a:r>
              <a:rPr lang="en-US" sz="1600" dirty="0" smtClean="0"/>
              <a:t>This is the location that offers a marked advantage to both combatant in terms of control, seizure and retention.  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Obstacles- It is important t determine all the existing obstacles within the terrain that may hinder movement.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Cover and concealment- involves determining weapon positions, locations for camouflaging  to provide cover and concealment</a:t>
            </a:r>
          </a:p>
          <a:p>
            <a:pPr>
              <a:buFont typeface="Wingdings" pitchFamily="2" charset="2"/>
              <a:buChar char="q"/>
            </a:pPr>
            <a:endParaRPr lang="en-US" sz="1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3854216" cy="388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8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Ambush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4419600" cy="3352799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1600" b="1" dirty="0" smtClean="0"/>
              <a:t>Types of Ambush</a:t>
            </a:r>
          </a:p>
          <a:p>
            <a:pPr>
              <a:buFont typeface="Wingdings" pitchFamily="2" charset="2"/>
              <a:buChar char="v"/>
            </a:pPr>
            <a:r>
              <a:rPr lang="en-US" sz="1600" b="1" dirty="0" smtClean="0"/>
              <a:t>Deliberate ambush- </a:t>
            </a:r>
            <a:r>
              <a:rPr lang="en-US" sz="1600" dirty="0" smtClean="0"/>
              <a:t>it is planned  in details and launched at a specific location</a:t>
            </a:r>
          </a:p>
          <a:p>
            <a:pPr>
              <a:buFont typeface="Wingdings" pitchFamily="2" charset="2"/>
              <a:buChar char="v"/>
            </a:pPr>
            <a:r>
              <a:rPr lang="en-US" sz="1600" dirty="0" smtClean="0"/>
              <a:t>Ambush of opportunity- It is planned and prepared for. However, the information of the specific location to launch the ambush is not given. </a:t>
            </a:r>
          </a:p>
          <a:p>
            <a:pPr>
              <a:buFont typeface="Wingdings" pitchFamily="2" charset="2"/>
              <a:buChar char="v"/>
            </a:pPr>
            <a:r>
              <a:rPr lang="en-US" sz="1600" b="1" dirty="0" smtClean="0"/>
              <a:t>Hasty ambush- </a:t>
            </a:r>
            <a:r>
              <a:rPr lang="en-US" sz="1600" dirty="0" smtClean="0"/>
              <a:t>The army prepares and rehearses but the ambush is launched without being detected. It is launched when the patrol leader sees  an enemy force. </a:t>
            </a:r>
          </a:p>
          <a:p>
            <a:pPr>
              <a:buFont typeface="Wingdings" pitchFamily="2" charset="2"/>
              <a:buChar char="v"/>
            </a:pPr>
            <a:endParaRPr lang="en-US" sz="1600" b="1" dirty="0" smtClean="0"/>
          </a:p>
          <a:p>
            <a:pPr marL="68580" indent="0">
              <a:buNone/>
            </a:pPr>
            <a:endParaRPr lang="en-US" sz="1600" b="1" dirty="0"/>
          </a:p>
        </p:txBody>
      </p:sp>
      <p:pic>
        <p:nvPicPr>
          <p:cNvPr id="1027" name="Picture 3" descr="C:\Users\The Host Senior\Pictures\opord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369" y="2133600"/>
            <a:ext cx="403609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52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Planning for ambush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3200400" cy="3733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There is a great need for a detailed planning for an ambush.</a:t>
            </a:r>
          </a:p>
          <a:p>
            <a:pPr marL="68580" indent="0">
              <a:buNone/>
            </a:pPr>
            <a:r>
              <a:rPr lang="en-US" sz="2000" dirty="0" smtClean="0"/>
              <a:t>Patrol leader must understand the patrol’s mission and the commander’s intent so as to start ambush planning.</a:t>
            </a:r>
          </a:p>
          <a:p>
            <a:pPr marL="68580" indent="0">
              <a:buNone/>
            </a:pPr>
            <a:r>
              <a:rPr lang="en-US" sz="2000" dirty="0" smtClean="0"/>
              <a:t>For instance, a deliberate ambush will highly rely on the information about the enemy and the </a:t>
            </a:r>
            <a:r>
              <a:rPr lang="en-US" sz="2000" smtClean="0"/>
              <a:t>terrain use. </a:t>
            </a:r>
            <a:endParaRPr lang="en-US" sz="2000" dirty="0" smtClean="0"/>
          </a:p>
        </p:txBody>
      </p:sp>
      <p:pic>
        <p:nvPicPr>
          <p:cNvPr id="5122" name="Picture 2" descr="C:\Users\The Host Senior\Pictures\opor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55" y="2209800"/>
            <a:ext cx="48038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45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Planning for </a:t>
            </a:r>
            <a:r>
              <a:rPr lang="en-US" b="1" dirty="0" smtClean="0"/>
              <a:t>ambush: </a:t>
            </a:r>
            <a:r>
              <a:rPr lang="en-US" b="1" cap="none" dirty="0" smtClean="0"/>
              <a:t>Task Organization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676400"/>
            <a:ext cx="3850433" cy="3733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400" b="1" dirty="0" smtClean="0"/>
              <a:t>Personal Considerations</a:t>
            </a:r>
          </a:p>
          <a:p>
            <a:r>
              <a:rPr lang="en-US" sz="2400" dirty="0" smtClean="0"/>
              <a:t>An ambush patrol is expected to follow a task organization of security unit, assault unit and support unit</a:t>
            </a:r>
          </a:p>
          <a:p>
            <a:pPr marL="6858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4348976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96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Task Organization (</a:t>
            </a:r>
            <a:r>
              <a:rPr lang="en-US" cap="none" dirty="0" err="1" smtClean="0"/>
              <a:t>Cont</a:t>
            </a:r>
            <a:r>
              <a:rPr lang="en-US" cap="none" dirty="0" smtClean="0"/>
              <a:t>)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3733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Support Unit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The patrol designates a supporting effort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Provides security during movements towards or from the objective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May carry out Aid and liter team duties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May carry out  </a:t>
            </a:r>
            <a:r>
              <a:rPr lang="en-US" dirty="0"/>
              <a:t>Enemy prisoner of </a:t>
            </a:r>
            <a:r>
              <a:rPr lang="en-US" dirty="0" smtClean="0"/>
              <a:t>war duties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Isolates ambush position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7170" name="Picture 2" descr="C:\Users\The Host Senior\Pictures\opor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383791" cy="291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223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Task </a:t>
            </a:r>
            <a:r>
              <a:rPr lang="en-US" b="1" cap="none" dirty="0" smtClean="0"/>
              <a:t>Organization (</a:t>
            </a:r>
            <a:r>
              <a:rPr lang="en-US" b="1" cap="none" dirty="0" err="1" smtClean="0"/>
              <a:t>Cont</a:t>
            </a:r>
            <a:r>
              <a:rPr lang="en-US" b="1" cap="none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5900"/>
            <a:ext cx="4071072" cy="3733800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Support Unit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It is a designated supporting effort.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May include patrol leader and assistant patrol leader.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Responsible for navigating to and from ambush site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Likely to initiate ambush.</a:t>
            </a:r>
            <a:endParaRPr lang="en-US" dirty="0"/>
          </a:p>
        </p:txBody>
      </p:sp>
      <p:pic>
        <p:nvPicPr>
          <p:cNvPr id="8194" name="Picture 2" descr="C:\Users\The Host Senior\Pictures\opor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472" y="1676400"/>
            <a:ext cx="467201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2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TM01859862[[fn=Urban Pop]]</Template>
  <TotalTime>804</TotalTime>
  <Words>889</Words>
  <Application>Microsoft Office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 Pop</vt:lpstr>
      <vt:lpstr>Army OPORD Brief on ambush</vt:lpstr>
      <vt:lpstr>Introduction</vt:lpstr>
      <vt:lpstr>Situation: The Terrain Analysis</vt:lpstr>
      <vt:lpstr>The Situation: The Terrain Analysis</vt:lpstr>
      <vt:lpstr>Ambush information</vt:lpstr>
      <vt:lpstr>Planning for ambush</vt:lpstr>
      <vt:lpstr>Planning for ambush: Task Organization</vt:lpstr>
      <vt:lpstr>Task Organization (Cont)</vt:lpstr>
      <vt:lpstr>Task Organization (Cont)</vt:lpstr>
      <vt:lpstr>Task Organization (Cont)</vt:lpstr>
      <vt:lpstr>Task Organization:</vt:lpstr>
      <vt:lpstr>Planning for ambush: Equipment Considerations</vt:lpstr>
      <vt:lpstr>Equipment Considerations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OPORD</dc:title>
  <dc:creator>The Host Senior</dc:creator>
  <cp:lastModifiedBy>The Host Senior</cp:lastModifiedBy>
  <cp:revision>35</cp:revision>
  <dcterms:created xsi:type="dcterms:W3CDTF">2021-02-13T14:01:58Z</dcterms:created>
  <dcterms:modified xsi:type="dcterms:W3CDTF">2021-02-24T03:44:00Z</dcterms:modified>
</cp:coreProperties>
</file>